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86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251665B-C24A-4702-B522-6A4334602E03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eg"/><Relationship Id="rId5" Type="http://schemas.openxmlformats.org/officeDocument/2006/relationships/image" Target="../media/image1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1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wmf"/><Relationship Id="rId5" Type="http://schemas.openxmlformats.org/officeDocument/2006/relationships/image" Target="../media/image1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5" Type="http://schemas.openxmlformats.org/officeDocument/2006/relationships/image" Target="../media/image9.wmf"/><Relationship Id="rId6" Type="http://schemas.openxmlformats.org/officeDocument/2006/relationships/image" Target="../media/image10.wmf"/><Relationship Id="rId7" Type="http://schemas.openxmlformats.org/officeDocument/2006/relationships/image" Target="../media/image1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q8o7n-A0SC0" TargetMode="External"/><Relationship Id="rId5" Type="http://schemas.openxmlformats.org/officeDocument/2006/relationships/image" Target="../media/image1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Non-Standard Measurement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GRADE 1 MATH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64159" y="2885101"/>
            <a:ext cx="685114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 listen to Mrs. Unrau explain this lesson, </a:t>
            </a:r>
          </a:p>
          <a:p>
            <a:pPr algn="ctr"/>
            <a:r>
              <a:rPr lang="en-US" sz="2400" dirty="0" smtClean="0"/>
              <a:t>click play on the speaker in the corner on each page</a:t>
            </a:r>
          </a:p>
          <a:p>
            <a:pPr algn="ctr"/>
            <a:r>
              <a:rPr lang="en-US" sz="2400" dirty="0" smtClean="0"/>
              <a:t>or choose play slideshow.</a:t>
            </a:r>
            <a:endParaRPr lang="en-US" sz="2400" dirty="0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89"/>
    </mc:Choice>
    <mc:Fallback xmlns="">
      <p:transition xmlns:p14="http://schemas.microsoft.com/office/powerpoint/2010/main" spd="slow" advTm="3018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What does measurement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4732"/>
            <a:ext cx="7076747" cy="3992563"/>
          </a:xfrm>
        </p:spPr>
        <p:txBody>
          <a:bodyPr/>
          <a:lstStyle/>
          <a:p>
            <a:r>
              <a:rPr lang="en-US" dirty="0" smtClean="0"/>
              <a:t>Measurement is used to find out the size of an object or how much an object can hold.</a:t>
            </a:r>
            <a:endParaRPr lang="en-US" dirty="0"/>
          </a:p>
          <a:p>
            <a:r>
              <a:rPr lang="en-US" dirty="0" smtClean="0"/>
              <a:t>You measure to compare objects. You can do this using height, length, width, capacity, area, or weight. 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4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60"/>
    </mc:Choice>
    <mc:Fallback xmlns="">
      <p:transition xmlns:p14="http://schemas.microsoft.com/office/powerpoint/2010/main" spd="slow" advTm="1646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868" y="2134732"/>
            <a:ext cx="7076747" cy="3992563"/>
          </a:xfrm>
        </p:spPr>
        <p:txBody>
          <a:bodyPr/>
          <a:lstStyle/>
          <a:p>
            <a:r>
              <a:rPr lang="en-US" dirty="0" smtClean="0"/>
              <a:t>Length means how long or short something is.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pencil is </a:t>
            </a:r>
            <a:r>
              <a:rPr lang="en-US" b="1" dirty="0" smtClean="0"/>
              <a:t>longer</a:t>
            </a:r>
            <a:r>
              <a:rPr lang="en-US" dirty="0" smtClean="0"/>
              <a:t> than the crayon.</a:t>
            </a:r>
          </a:p>
          <a:p>
            <a:r>
              <a:rPr lang="en-US" dirty="0" smtClean="0"/>
              <a:t>The crayon is </a:t>
            </a:r>
            <a:r>
              <a:rPr lang="en-US" b="1" dirty="0" smtClean="0"/>
              <a:t>shorter </a:t>
            </a:r>
            <a:r>
              <a:rPr lang="en-US" dirty="0" smtClean="0"/>
              <a:t>than the pencil.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4355">
            <a:off x="2237571" y="1922163"/>
            <a:ext cx="4013212" cy="2860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08462">
            <a:off x="2250614" y="3203350"/>
            <a:ext cx="1570436" cy="1575359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74"/>
    </mc:Choice>
    <mc:Fallback xmlns="">
      <p:transition xmlns:p14="http://schemas.microsoft.com/office/powerpoint/2010/main" spd="slow" advTm="2387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868" y="2134732"/>
            <a:ext cx="8456382" cy="4591949"/>
          </a:xfrm>
        </p:spPr>
        <p:txBody>
          <a:bodyPr>
            <a:normAutofit/>
          </a:bodyPr>
          <a:lstStyle/>
          <a:p>
            <a:r>
              <a:rPr lang="en-US" dirty="0" smtClean="0"/>
              <a:t>Height means how tall or short an object is.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first elephant is the </a:t>
            </a:r>
            <a:r>
              <a:rPr lang="en-US" b="1" dirty="0" smtClean="0"/>
              <a:t>tallest.</a:t>
            </a:r>
          </a:p>
          <a:p>
            <a:r>
              <a:rPr lang="en-US" dirty="0" smtClean="0"/>
              <a:t>The third elephant is the </a:t>
            </a:r>
            <a:r>
              <a:rPr lang="en-US" b="1" dirty="0" smtClean="0"/>
              <a:t>shortest.</a:t>
            </a:r>
            <a:endParaRPr lang="en-US" dirty="0" smtClean="0"/>
          </a:p>
          <a:p>
            <a:r>
              <a:rPr lang="en-US" dirty="0" smtClean="0"/>
              <a:t>The second elephant is </a:t>
            </a:r>
            <a:r>
              <a:rPr lang="en-US" b="1" dirty="0" smtClean="0"/>
              <a:t>shorter</a:t>
            </a:r>
            <a:r>
              <a:rPr lang="en-US" dirty="0" smtClean="0"/>
              <a:t> than the first elephant and </a:t>
            </a:r>
            <a:r>
              <a:rPr lang="en-US" b="1" dirty="0" smtClean="0"/>
              <a:t>taller </a:t>
            </a:r>
            <a:r>
              <a:rPr lang="en-US" dirty="0" smtClean="0"/>
              <a:t>than the third.</a:t>
            </a:r>
          </a:p>
          <a:p>
            <a:endParaRPr lang="en-US" dirty="0" smtClean="0"/>
          </a:p>
        </p:txBody>
      </p:sp>
      <p:pic>
        <p:nvPicPr>
          <p:cNvPr id="6" name="Picture 5" descr="https://encrypted-tbn3.gstatic.com/images?q=tbn:ANd9GcTdw1PRhX0GkxvPpXCxfJpp5DWRqBvB6t7Y7cViTLtYI6m97l3n"/>
          <p:cNvPicPr/>
          <p:nvPr/>
        </p:nvPicPr>
        <p:blipFill>
          <a:blip r:embed="rId4" cstate="print"/>
          <a:srcRect r="3138" b="5172"/>
          <a:stretch>
            <a:fillRect/>
          </a:stretch>
        </p:blipFill>
        <p:spPr bwMode="auto">
          <a:xfrm>
            <a:off x="2992073" y="2672398"/>
            <a:ext cx="3099455" cy="193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2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59"/>
    </mc:Choice>
    <mc:Fallback xmlns="">
      <p:transition xmlns:p14="http://schemas.microsoft.com/office/powerpoint/2010/main" spd="slow" advTm="3995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Capacity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868" y="2134732"/>
            <a:ext cx="8456382" cy="3992563"/>
          </a:xfrm>
        </p:spPr>
        <p:txBody>
          <a:bodyPr/>
          <a:lstStyle/>
          <a:p>
            <a:r>
              <a:rPr lang="en-US" dirty="0" smtClean="0"/>
              <a:t>Capacity means how much of something an object can hold.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bucket </a:t>
            </a:r>
            <a:r>
              <a:rPr lang="en-US" b="1" dirty="0" smtClean="0"/>
              <a:t>holds more</a:t>
            </a:r>
            <a:r>
              <a:rPr lang="en-US" dirty="0" smtClean="0"/>
              <a:t> water than the cup.</a:t>
            </a:r>
          </a:p>
          <a:p>
            <a:r>
              <a:rPr lang="en-US" dirty="0" smtClean="0"/>
              <a:t>The cup </a:t>
            </a:r>
            <a:r>
              <a:rPr lang="en-US" b="1" dirty="0" smtClean="0"/>
              <a:t>holds less </a:t>
            </a:r>
            <a:r>
              <a:rPr lang="en-US" dirty="0" smtClean="0"/>
              <a:t>water than the bucket.</a:t>
            </a:r>
          </a:p>
          <a:p>
            <a:endParaRPr lang="en-US" dirty="0" smtClean="0"/>
          </a:p>
        </p:txBody>
      </p:sp>
      <p:pic>
        <p:nvPicPr>
          <p:cNvPr id="6" name="Picture 5" descr="https://encrypted-tbn1.gstatic.com/images?q=tbn:ANd9GcQvjla-ZYvWE13WzRFZqYQMqkJJxFkdYM9hsdPKO5Olarxlj0M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9687" y="2664460"/>
            <a:ext cx="1444625" cy="152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rc_mi" descr="http://healthprotalk.com/wp-content/uploads/2012/07/glass-water-3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652" y="3074670"/>
            <a:ext cx="809625" cy="111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8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00"/>
    </mc:Choice>
    <mc:Fallback xmlns="">
      <p:transition xmlns:p14="http://schemas.microsoft.com/office/powerpoint/2010/main" spd="slow" advTm="378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868" y="2134732"/>
            <a:ext cx="8456382" cy="3992563"/>
          </a:xfrm>
        </p:spPr>
        <p:txBody>
          <a:bodyPr/>
          <a:lstStyle/>
          <a:p>
            <a:r>
              <a:rPr lang="en-US" dirty="0" smtClean="0"/>
              <a:t>Area means how much space an object takes up.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red star </a:t>
            </a:r>
            <a:r>
              <a:rPr lang="en-US" b="1" dirty="0" smtClean="0"/>
              <a:t>covers more </a:t>
            </a:r>
            <a:r>
              <a:rPr lang="en-US" dirty="0" smtClean="0"/>
              <a:t>of the happy face than the green star.</a:t>
            </a:r>
          </a:p>
          <a:p>
            <a:r>
              <a:rPr lang="en-US" dirty="0" smtClean="0"/>
              <a:t>The green star </a:t>
            </a:r>
            <a:r>
              <a:rPr lang="en-US" b="1" dirty="0" smtClean="0"/>
              <a:t>covers less </a:t>
            </a:r>
            <a:r>
              <a:rPr lang="en-US" dirty="0" smtClean="0"/>
              <a:t>of the happy face than the red star.</a:t>
            </a:r>
          </a:p>
          <a:p>
            <a:endParaRPr lang="en-US" dirty="0" smtClean="0"/>
          </a:p>
        </p:txBody>
      </p:sp>
      <p:pic>
        <p:nvPicPr>
          <p:cNvPr id="4" name="Picture 3" descr="C:\Users\Zoriac\AppData\Local\Microsoft\Windows\Temporary Internet Files\Content.IE5\T7ZRRNWH\MC900423171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5850" y="3021965"/>
            <a:ext cx="1131570" cy="111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Zoriac\AppData\Local\Microsoft\Windows\Temporary Internet Files\Content.IE5\T7ZRRNWH\MC900423171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4658" y="3021965"/>
            <a:ext cx="1131570" cy="111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"/>
          <p:cNvSpPr>
            <a:spLocks noChangeArrowheads="1"/>
          </p:cNvSpPr>
          <p:nvPr/>
        </p:nvSpPr>
        <p:spPr bwMode="auto">
          <a:xfrm>
            <a:off x="2637881" y="3229189"/>
            <a:ext cx="914400" cy="741363"/>
          </a:xfrm>
          <a:prstGeom prst="star5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5385850" y="3403619"/>
            <a:ext cx="441325" cy="361950"/>
          </a:xfrm>
          <a:prstGeom prst="star5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1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30"/>
    </mc:Choice>
    <mc:Fallback xmlns="">
      <p:transition xmlns:p14="http://schemas.microsoft.com/office/powerpoint/2010/main" spd="slow" advTm="2883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868" y="2134732"/>
            <a:ext cx="8456382" cy="3992563"/>
          </a:xfrm>
        </p:spPr>
        <p:txBody>
          <a:bodyPr/>
          <a:lstStyle/>
          <a:p>
            <a:r>
              <a:rPr lang="en-US" dirty="0" smtClean="0"/>
              <a:t>Weight means how heavy or light an object is.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teddy bear is </a:t>
            </a:r>
            <a:r>
              <a:rPr lang="en-US" b="1" dirty="0" smtClean="0"/>
              <a:t>heavier</a:t>
            </a:r>
            <a:r>
              <a:rPr lang="en-US" dirty="0" smtClean="0"/>
              <a:t> than the feather.</a:t>
            </a:r>
          </a:p>
          <a:p>
            <a:r>
              <a:rPr lang="en-US" dirty="0" smtClean="0"/>
              <a:t>The feather is </a:t>
            </a:r>
            <a:r>
              <a:rPr lang="en-US" b="1" dirty="0" smtClean="0"/>
              <a:t>lighter </a:t>
            </a:r>
            <a:r>
              <a:rPr lang="en-US" dirty="0" smtClean="0"/>
              <a:t>than the teddy bear.</a:t>
            </a:r>
          </a:p>
          <a:p>
            <a:endParaRPr lang="en-US" dirty="0" smtClean="0"/>
          </a:p>
        </p:txBody>
      </p:sp>
      <p:pic>
        <p:nvPicPr>
          <p:cNvPr id="4" name="Picture 3" descr="https://encrypted-tbn3.gstatic.com/images?q=tbn:ANd9GcRcines5A0gGHyhdISPw2QCAGSg7FeCRZf43I0kiFW8w87wg1PaGQ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5021" y="2759664"/>
            <a:ext cx="2278357" cy="164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Zoriac\AppData\Local\Microsoft\Windows\Temporary Internet Files\Content.IE5\T7ZRRNWH\MC900281692[1].wm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5021" y="3309211"/>
            <a:ext cx="69024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Zoriac\AppData\Local\Microsoft\Windows\Temporary Internet Files\Content.IE5\UIXEWS53\MC900320380[1].wm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53671" y="2964180"/>
            <a:ext cx="247650" cy="92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299991" lon="21599989" rev="19799999"/>
            </a:camera>
            <a:lightRig rig="threePt" dir="t"/>
          </a:scene3d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43"/>
    </mc:Choice>
    <mc:Fallback xmlns="">
      <p:transition xmlns:p14="http://schemas.microsoft.com/office/powerpoint/2010/main" spd="slow" advTm="3524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Non-Standard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8454838" cy="3975100"/>
          </a:xfrm>
        </p:spPr>
        <p:txBody>
          <a:bodyPr/>
          <a:lstStyle/>
          <a:p>
            <a:r>
              <a:rPr lang="en-US" dirty="0" smtClean="0"/>
              <a:t>In grade one, we measure using </a:t>
            </a:r>
            <a:r>
              <a:rPr lang="en-US" b="1" dirty="0" smtClean="0"/>
              <a:t>non-standard measurement. </a:t>
            </a:r>
            <a:endParaRPr lang="en-US" dirty="0" smtClean="0"/>
          </a:p>
          <a:p>
            <a:r>
              <a:rPr lang="en-US" dirty="0" smtClean="0"/>
              <a:t>That means we don’t use things like rulers, tape measures, or measuring cups. </a:t>
            </a:r>
          </a:p>
          <a:p>
            <a:r>
              <a:rPr lang="en-US" b="1" dirty="0" smtClean="0"/>
              <a:t>Nonstandard</a:t>
            </a:r>
            <a:r>
              <a:rPr lang="en-US" dirty="0" smtClean="0"/>
              <a:t> </a:t>
            </a:r>
            <a:r>
              <a:rPr lang="en-US" b="1" dirty="0"/>
              <a:t>units of measurement</a:t>
            </a:r>
            <a:r>
              <a:rPr lang="en-US" dirty="0"/>
              <a:t> are units </a:t>
            </a:r>
            <a:r>
              <a:rPr lang="en-US" dirty="0" smtClean="0"/>
              <a:t>that </a:t>
            </a:r>
            <a:r>
              <a:rPr lang="en-US" dirty="0"/>
              <a:t>aren't typically used, such as a pencil, </a:t>
            </a:r>
            <a:r>
              <a:rPr lang="en-US" dirty="0" smtClean="0"/>
              <a:t>blocks, paper clips, </a:t>
            </a:r>
            <a:r>
              <a:rPr lang="en-US" dirty="0"/>
              <a:t>or a shoe</a:t>
            </a:r>
            <a:r>
              <a:rPr lang="en-US" dirty="0" smtClean="0"/>
              <a:t>. You can measure with almost anything! </a:t>
            </a: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3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33"/>
    </mc:Choice>
    <mc:Fallback xmlns="">
      <p:transition xmlns:p14="http://schemas.microsoft.com/office/powerpoint/2010/main" spd="slow" advTm="2563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Non-Standard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610" y="2151063"/>
            <a:ext cx="7937108" cy="3975100"/>
          </a:xfrm>
        </p:spPr>
        <p:txBody>
          <a:bodyPr/>
          <a:lstStyle/>
          <a:p>
            <a:r>
              <a:rPr lang="en-US" dirty="0" smtClean="0"/>
              <a:t>Click the link below </a:t>
            </a:r>
            <a:r>
              <a:rPr lang="en-US" dirty="0"/>
              <a:t>to </a:t>
            </a:r>
            <a:r>
              <a:rPr lang="en-US" dirty="0" smtClean="0"/>
              <a:t>watch a video about measuring using non</a:t>
            </a:r>
            <a:r>
              <a:rPr lang="en-US" dirty="0"/>
              <a:t>-standard units!</a:t>
            </a:r>
          </a:p>
          <a:p>
            <a:pPr algn="ctr"/>
            <a:r>
              <a:rPr lang="en-US" b="1" dirty="0" smtClean="0">
                <a:hlinkClick r:id="rId4"/>
              </a:rPr>
              <a:t>Introduction </a:t>
            </a:r>
            <a:r>
              <a:rPr lang="en-US" b="1" dirty="0">
                <a:hlinkClick r:id="rId4"/>
              </a:rPr>
              <a:t>to Nonstandard Measurement for Kids: Using Paper Clips to </a:t>
            </a:r>
            <a:r>
              <a:rPr lang="en-US" b="1" dirty="0" smtClean="0">
                <a:hlinkClick r:id="rId4"/>
              </a:rPr>
              <a:t>Measure</a:t>
            </a:r>
            <a:endParaRPr lang="en-US" b="1" dirty="0" smtClean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dirty="0" smtClean="0"/>
              <a:t>If the link does not work, type the title into YouTube to find the video.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3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97"/>
    </mc:Choice>
    <mc:Fallback xmlns="">
      <p:transition xmlns:p14="http://schemas.microsoft.com/office/powerpoint/2010/main" spd="slow" advTm="3769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83</TotalTime>
  <Words>358</Words>
  <Application>Microsoft Macintosh PowerPoint</Application>
  <PresentationFormat>On-screen Show (4:3)</PresentationFormat>
  <Paragraphs>53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Spectrum</vt:lpstr>
      <vt:lpstr>Non-Standard Measurement</vt:lpstr>
      <vt:lpstr>What does measurement mean?</vt:lpstr>
      <vt:lpstr>Length</vt:lpstr>
      <vt:lpstr>Height</vt:lpstr>
      <vt:lpstr>Capacity</vt:lpstr>
      <vt:lpstr>Area</vt:lpstr>
      <vt:lpstr>Weight</vt:lpstr>
      <vt:lpstr>Non-Standard Measurement</vt:lpstr>
      <vt:lpstr>Non-Standard Measurement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Non-Standard Measurement</dc:title>
  <dc:creator>Ashlee</dc:creator>
  <cp:lastModifiedBy>Ashlee</cp:lastModifiedBy>
  <cp:revision>8</cp:revision>
  <dcterms:created xsi:type="dcterms:W3CDTF">2020-04-19T19:54:38Z</dcterms:created>
  <dcterms:modified xsi:type="dcterms:W3CDTF">2020-04-19T21:19:46Z</dcterms:modified>
</cp:coreProperties>
</file>